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84" r:id="rId7"/>
    <p:sldId id="263" r:id="rId8"/>
    <p:sldId id="287" r:id="rId9"/>
    <p:sldId id="285" r:id="rId10"/>
    <p:sldId id="267" r:id="rId11"/>
    <p:sldId id="286" r:id="rId12"/>
    <p:sldId id="273" r:id="rId13"/>
    <p:sldId id="264" r:id="rId14"/>
    <p:sldId id="278" r:id="rId15"/>
    <p:sldId id="283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C1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6"/>
    <p:restoredTop sz="93637"/>
  </p:normalViewPr>
  <p:slideViewPr>
    <p:cSldViewPr snapToGrid="0" snapToObjects="1">
      <p:cViewPr varScale="1">
        <p:scale>
          <a:sx n="63" d="100"/>
          <a:sy n="63" d="100"/>
        </p:scale>
        <p:origin x="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5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Proposal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01095" y="2967213"/>
            <a:ext cx="7589808" cy="1788612"/>
          </a:xfrm>
        </p:spPr>
        <p:txBody>
          <a:bodyPr/>
          <a:lstStyle/>
          <a:p>
            <a:pPr algn="r"/>
            <a:r>
              <a:rPr kumimoji="1" lang="zh-CN" altLang="en-US" sz="1600" dirty="0">
                <a:latin typeface="+mj-ea"/>
                <a:ea typeface="+mj-ea"/>
              </a:rPr>
              <a:t>组长：黄滟雯 </a:t>
            </a:r>
            <a:r>
              <a:rPr kumimoji="1" lang="en-US" altLang="zh-CN" sz="1600" dirty="0">
                <a:latin typeface="+mj-ea"/>
                <a:ea typeface="+mj-ea"/>
              </a:rPr>
              <a:t>2017013561</a:t>
            </a:r>
          </a:p>
          <a:p>
            <a:pPr algn="r"/>
            <a:r>
              <a:rPr kumimoji="1" lang="zh-CN" altLang="en-US" sz="1600" dirty="0">
                <a:latin typeface="+mj-ea"/>
                <a:ea typeface="+mj-ea"/>
              </a:rPr>
              <a:t>组员：刘薇 </a:t>
            </a:r>
            <a:r>
              <a:rPr kumimoji="1" lang="en-US" altLang="zh-CN" sz="1600" dirty="0">
                <a:latin typeface="+mj-ea"/>
                <a:ea typeface="+mj-ea"/>
              </a:rPr>
              <a:t>2017013590</a:t>
            </a:r>
          </a:p>
          <a:p>
            <a:pPr algn="r"/>
            <a:r>
              <a:rPr kumimoji="1" lang="zh-CN" altLang="en-US" sz="1600" dirty="0">
                <a:latin typeface="+mj-ea"/>
                <a:ea typeface="+mj-ea"/>
              </a:rPr>
              <a:t>刘妮琦 </a:t>
            </a:r>
            <a:r>
              <a:rPr kumimoji="1" lang="en-US" altLang="zh-CN" sz="1600" dirty="0">
                <a:latin typeface="+mj-ea"/>
                <a:ea typeface="+mj-ea"/>
              </a:rPr>
              <a:t>2018011316</a:t>
            </a:r>
          </a:p>
          <a:p>
            <a:pPr algn="r"/>
            <a:r>
              <a:rPr kumimoji="1" lang="zh-CN" altLang="en-US" sz="1600" dirty="0">
                <a:latin typeface="+mj-ea"/>
                <a:ea typeface="+mj-ea"/>
              </a:rPr>
              <a:t>张雪莹 </a:t>
            </a:r>
            <a:r>
              <a:rPr kumimoji="1" lang="en-US" altLang="zh-CN" sz="1600" dirty="0">
                <a:latin typeface="+mj-ea"/>
                <a:ea typeface="+mj-ea"/>
              </a:rPr>
              <a:t>2018011392</a:t>
            </a:r>
          </a:p>
          <a:p>
            <a:pPr algn="r"/>
            <a:endParaRPr kumimoji="1"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3062565"/>
            <a:ext cx="7589808" cy="1267229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721680"/>
            <a:ext cx="7589808" cy="572638"/>
          </a:xfrm>
        </p:spPr>
        <p:txBody>
          <a:bodyPr/>
          <a:lstStyle/>
          <a:p>
            <a:r>
              <a:rPr kumimoji="1" lang="zh-CN" altLang="en-US" sz="3600" dirty="0"/>
              <a:t>交互设计</a:t>
            </a:r>
          </a:p>
        </p:txBody>
      </p:sp>
    </p:spTree>
    <p:extLst>
      <p:ext uri="{BB962C8B-B14F-4D97-AF65-F5344CB8AC3E}">
        <p14:creationId xmlns:p14="http://schemas.microsoft.com/office/powerpoint/2010/main" val="4149897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b="1" dirty="0"/>
              <a:t>交互设计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546132" y="4809197"/>
            <a:ext cx="322176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000C1"/>
                </a:solidFill>
                <a:latin typeface="+mn-ea"/>
              </a:rPr>
              <a:t>根据空间位置，确定与佩戴者距离最近的显示</a:t>
            </a:r>
            <a:r>
              <a:rPr lang="en-US" altLang="zh-CN" sz="1400" dirty="0">
                <a:solidFill>
                  <a:srgbClr val="C000C1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C000C1"/>
                </a:solidFill>
                <a:latin typeface="+mn-ea"/>
              </a:rPr>
              <a:t>播放设备</a:t>
            </a:r>
          </a:p>
        </p:txBody>
      </p:sp>
      <p:sp>
        <p:nvSpPr>
          <p:cNvPr id="16" name="矩形 15"/>
          <p:cNvSpPr/>
          <p:nvPr/>
        </p:nvSpPr>
        <p:spPr>
          <a:xfrm>
            <a:off x="546133" y="4316754"/>
            <a:ext cx="646331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距离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4498022" y="4809197"/>
            <a:ext cx="322176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000C1"/>
                </a:solidFill>
                <a:latin typeface="+mn-ea"/>
              </a:rPr>
              <a:t>跟踪佩戴者的视线焦点，由聚焦、分散控制播放设备的亮度、音响</a:t>
            </a:r>
          </a:p>
        </p:txBody>
      </p:sp>
      <p:sp>
        <p:nvSpPr>
          <p:cNvPr id="22" name="矩形 21"/>
          <p:cNvSpPr/>
          <p:nvPr/>
        </p:nvSpPr>
        <p:spPr>
          <a:xfrm>
            <a:off x="4498023" y="4316754"/>
            <a:ext cx="646331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视线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49913" y="4316754"/>
            <a:ext cx="646331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声音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36D040-D7A3-7047-8860-AED36840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12" y="2036659"/>
            <a:ext cx="3147356" cy="20929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5A542B-B132-D845-96BE-CF08449B7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24"/>
          <a:stretch/>
        </p:blipFill>
        <p:spPr>
          <a:xfrm>
            <a:off x="546132" y="2036659"/>
            <a:ext cx="3147356" cy="2092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2AF6D7-3C4D-4B46-9766-FD8300C0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068" y="2036659"/>
            <a:ext cx="3155264" cy="20929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C2739B-2A6B-FF47-A34F-E0E6D2147837}"/>
              </a:ext>
            </a:extLst>
          </p:cNvPr>
          <p:cNvSpPr txBox="1"/>
          <p:nvPr/>
        </p:nvSpPr>
        <p:spPr>
          <a:xfrm>
            <a:off x="546132" y="1173806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#</a:t>
            </a:r>
            <a:r>
              <a:rPr kumimoji="1" lang="zh-CN" altLang="en-US" sz="2400" dirty="0"/>
              <a:t> 可能的实现方法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69969A6D-397E-A841-98AB-09794E7688C8}"/>
              </a:ext>
            </a:extLst>
          </p:cNvPr>
          <p:cNvSpPr txBox="1"/>
          <p:nvPr/>
        </p:nvSpPr>
        <p:spPr>
          <a:xfrm>
            <a:off x="8449912" y="4809196"/>
            <a:ext cx="322176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000C1"/>
                </a:solidFill>
                <a:latin typeface="+mn-ea"/>
              </a:rPr>
              <a:t>检测环境声音，并结合视线焦点，控制音量的增减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935787-1D0A-6045-9CF0-0407F2F2B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63"/>
          <a:stretch/>
        </p:blipFill>
        <p:spPr>
          <a:xfrm>
            <a:off x="4721273" y="2205721"/>
            <a:ext cx="2890969" cy="1424789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b="1" dirty="0"/>
              <a:t>交互设计</a:t>
            </a:r>
          </a:p>
        </p:txBody>
      </p:sp>
      <p:sp>
        <p:nvSpPr>
          <p:cNvPr id="7" name="任意形状 6"/>
          <p:cNvSpPr/>
          <p:nvPr/>
        </p:nvSpPr>
        <p:spPr>
          <a:xfrm>
            <a:off x="4227541" y="829677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任意形状 7"/>
          <p:cNvSpPr/>
          <p:nvPr/>
        </p:nvSpPr>
        <p:spPr>
          <a:xfrm rot="5400000">
            <a:off x="6300183" y="1164958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任意形状 8"/>
          <p:cNvSpPr/>
          <p:nvPr/>
        </p:nvSpPr>
        <p:spPr>
          <a:xfrm rot="10800000">
            <a:off x="5958807" y="3347326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任意形状 9"/>
          <p:cNvSpPr/>
          <p:nvPr/>
        </p:nvSpPr>
        <p:spPr>
          <a:xfrm rot="16200000">
            <a:off x="3953826" y="3042526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754292" y="4389756"/>
            <a:ext cx="3221767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000C1"/>
                </a:solidFill>
                <a:latin typeface="+mn-ea"/>
              </a:rPr>
              <a:t>调节声音。</a:t>
            </a:r>
            <a:endParaRPr lang="en-US" altLang="zh-CN" sz="1400" dirty="0">
              <a:solidFill>
                <a:srgbClr val="C000C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当人开始交谈时调低音量，当交谈结束后将音量恢复原先的正常水平。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54293" y="3897313"/>
            <a:ext cx="646331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说话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8372825" y="4079279"/>
            <a:ext cx="322176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调低屏幕亮度及音量，必要时关闭显示器，实现节能并避免分散注意力。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372826" y="3586836"/>
            <a:ext cx="1569660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使用其他设备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754292" y="1806646"/>
            <a:ext cx="3221767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000C1"/>
                </a:solidFill>
                <a:latin typeface="+mn-ea"/>
              </a:rPr>
              <a:t>打开或关闭显示器</a:t>
            </a:r>
            <a:r>
              <a:rPr lang="en-US" altLang="zh-CN" sz="1400" dirty="0">
                <a:solidFill>
                  <a:srgbClr val="C000C1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C000C1"/>
                </a:solidFill>
                <a:latin typeface="+mn-ea"/>
              </a:rPr>
              <a:t>切换音源。</a:t>
            </a:r>
            <a:endParaRPr lang="en-US" altLang="zh-CN" sz="1400" dirty="0">
              <a:solidFill>
                <a:srgbClr val="C000C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当空间中存在多个显示器时，根据行动轨迹，打开正在靠近的显示器，关闭正在远离的显示器；当存在多个音箱时，切换为正在靠近的音箱播放音频。实现节能并且便捷地转移正在播放的内容。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4293" y="1314203"/>
            <a:ext cx="1928733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走近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离开显示器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8372825" y="1699794"/>
            <a:ext cx="3221767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000C1"/>
                </a:solidFill>
                <a:latin typeface="+mn-ea"/>
              </a:rPr>
              <a:t>调节屏幕亮度。</a:t>
            </a:r>
            <a:endParaRPr lang="en-US" altLang="zh-CN" sz="1400" dirty="0">
              <a:solidFill>
                <a:srgbClr val="C000C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视线集中在显示器上时维持正常屏幕亮度，视线离开显示器则调低屏幕亮度，实现节能。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72826" y="1207351"/>
            <a:ext cx="1675459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看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不看显示器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9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Q &amp; 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88181" y="2648029"/>
            <a:ext cx="7589808" cy="1032886"/>
          </a:xfrm>
        </p:spPr>
        <p:txBody>
          <a:bodyPr/>
          <a:lstStyle/>
          <a:p>
            <a:r>
              <a:rPr kumimoji="1" lang="zh-CN" altLang="en-US" dirty="0"/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1643017" y="2890192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2630569" y="3014816"/>
            <a:ext cx="1868569" cy="337086"/>
          </a:xfrm>
        </p:spPr>
        <p:txBody>
          <a:bodyPr/>
          <a:lstStyle/>
          <a:p>
            <a:r>
              <a:rPr kumimoji="1" lang="zh-CN" altLang="en-US" sz="2400" dirty="0"/>
              <a:t>交互设备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7561652" y="2890192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8549204" y="3014816"/>
            <a:ext cx="1868569" cy="337086"/>
          </a:xfrm>
        </p:spPr>
        <p:txBody>
          <a:bodyPr/>
          <a:lstStyle/>
          <a:p>
            <a:r>
              <a:rPr kumimoji="1" lang="zh-CN" altLang="en-US" sz="2400" dirty="0"/>
              <a:t>交互设计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1643017" y="1304047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2630569" y="1428671"/>
            <a:ext cx="1868569" cy="337086"/>
          </a:xfrm>
        </p:spPr>
        <p:txBody>
          <a:bodyPr/>
          <a:lstStyle/>
          <a:p>
            <a:r>
              <a:rPr kumimoji="1" lang="zh-CN" altLang="en-US" sz="2400" dirty="0"/>
              <a:t>选题背景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>
          <a:xfrm>
            <a:off x="7561652" y="1304047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6"/>
          </p:nvPr>
        </p:nvSpPr>
        <p:spPr>
          <a:xfrm>
            <a:off x="8549204" y="1428671"/>
            <a:ext cx="1868569" cy="337086"/>
          </a:xfrm>
        </p:spPr>
        <p:txBody>
          <a:bodyPr/>
          <a:lstStyle/>
          <a:p>
            <a:r>
              <a:rPr kumimoji="1" lang="zh-CN" altLang="en-US" sz="2400" dirty="0"/>
              <a:t>交互场景</a:t>
            </a: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3062565"/>
            <a:ext cx="7589808" cy="1267229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721680"/>
            <a:ext cx="7589808" cy="572638"/>
          </a:xfrm>
        </p:spPr>
        <p:txBody>
          <a:bodyPr/>
          <a:lstStyle/>
          <a:p>
            <a:r>
              <a:rPr kumimoji="1" lang="zh-CN" altLang="en-US" sz="3600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</p:spPr>
        <p:txBody>
          <a:bodyPr/>
          <a:lstStyle/>
          <a:p>
            <a:r>
              <a:rPr kumimoji="1" lang="zh-CN" altLang="en-US" sz="2000" b="1" dirty="0"/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434705-E2DF-9F4B-8B3E-D6DEE30A5F11}"/>
              </a:ext>
            </a:extLst>
          </p:cNvPr>
          <p:cNvSpPr txBox="1"/>
          <p:nvPr/>
        </p:nvSpPr>
        <p:spPr>
          <a:xfrm>
            <a:off x="1185527" y="1666755"/>
            <a:ext cx="38741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 物联网的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节能</a:t>
            </a:r>
            <a:r>
              <a:rPr kumimoji="1" lang="zh-CN" altLang="en-US" sz="2400" dirty="0">
                <a:latin typeface="+mn-ea"/>
              </a:rPr>
              <a:t>需求</a:t>
            </a:r>
            <a:endParaRPr kumimoji="1" lang="en-US" altLang="zh-CN" sz="2400" dirty="0"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400" dirty="0"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 提高生活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便捷性</a:t>
            </a:r>
            <a:endParaRPr kumimoji="1" lang="en-US" altLang="zh-CN" sz="24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400" dirty="0"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 满足交互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自然性</a:t>
            </a:r>
            <a:endParaRPr kumimoji="1" lang="en-US" altLang="zh-CN" sz="24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400" dirty="0"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 实现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多设备协同</a:t>
            </a:r>
            <a:endParaRPr kumimoji="1" lang="en-US" altLang="zh-CN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B0A586-31EF-F54C-96E0-88D6038E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69" y="1341119"/>
            <a:ext cx="5251268" cy="33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3062565"/>
            <a:ext cx="7589808" cy="1267229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721680"/>
            <a:ext cx="7589808" cy="572638"/>
          </a:xfrm>
        </p:spPr>
        <p:txBody>
          <a:bodyPr/>
          <a:lstStyle/>
          <a:p>
            <a:r>
              <a:rPr kumimoji="1" lang="zh-CN" altLang="en-US" sz="3600" dirty="0"/>
              <a:t>交互场景</a:t>
            </a:r>
          </a:p>
        </p:txBody>
      </p:sp>
    </p:spTree>
    <p:extLst>
      <p:ext uri="{BB962C8B-B14F-4D97-AF65-F5344CB8AC3E}">
        <p14:creationId xmlns:p14="http://schemas.microsoft.com/office/powerpoint/2010/main" val="3797482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b="1" dirty="0"/>
              <a:t>交互场景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E6BB37-25C9-A44A-A629-3D9B0AF0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52" y="803841"/>
            <a:ext cx="7179105" cy="46312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625071-53E9-0349-9144-7C749B77C9A1}"/>
              </a:ext>
            </a:extLst>
          </p:cNvPr>
          <p:cNvSpPr txBox="1"/>
          <p:nvPr/>
        </p:nvSpPr>
        <p:spPr>
          <a:xfrm>
            <a:off x="781594" y="2334624"/>
            <a:ext cx="2954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智能家居</a:t>
            </a:r>
            <a:endParaRPr kumimoji="1" lang="en-US" altLang="zh-CN" sz="2400" dirty="0">
              <a:latin typeface="+mn-ea"/>
            </a:endParaRPr>
          </a:p>
          <a:p>
            <a:pPr marL="457200" indent="-457200">
              <a:buFont typeface="Wingdings" pitchFamily="2" charset="2"/>
              <a:buChar char="Ø"/>
            </a:pPr>
            <a:endParaRPr kumimoji="1" lang="en-US" altLang="zh-CN" sz="2400" dirty="0">
              <a:latin typeface="+mn-ea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主要围绕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显示屏</a:t>
            </a:r>
            <a:endParaRPr kumimoji="1" lang="en-US" altLang="zh-CN" sz="2400" dirty="0">
              <a:solidFill>
                <a:srgbClr val="FF0000"/>
              </a:solidFill>
              <a:latin typeface="+mn-ea"/>
            </a:endParaRPr>
          </a:p>
          <a:p>
            <a:r>
              <a:rPr kumimoji="1" lang="zh-CN" altLang="en-US" sz="2400" dirty="0">
                <a:latin typeface="+mn-ea"/>
              </a:rPr>
              <a:t>及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音箱</a:t>
            </a:r>
            <a:r>
              <a:rPr kumimoji="1" lang="zh-CN" altLang="en-US" sz="2400" dirty="0">
                <a:latin typeface="+mn-ea"/>
              </a:rPr>
              <a:t>相关使用场景</a:t>
            </a:r>
            <a:endParaRPr kumimoji="1"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06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b="1" dirty="0"/>
              <a:t>交互场景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625071-53E9-0349-9144-7C749B77C9A1}"/>
              </a:ext>
            </a:extLst>
          </p:cNvPr>
          <p:cNvSpPr txBox="1"/>
          <p:nvPr/>
        </p:nvSpPr>
        <p:spPr>
          <a:xfrm>
            <a:off x="1060269" y="1106714"/>
            <a:ext cx="80126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需求：节能</a:t>
            </a:r>
            <a:endParaRPr kumimoji="1" lang="en-US" altLang="zh-CN" sz="2400" dirty="0">
              <a:latin typeface="+mn-ea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实现：视线离开屏幕时调</a:t>
            </a:r>
            <a:r>
              <a:rPr kumimoji="1" lang="zh-CN" altLang="en-US" sz="2400">
                <a:latin typeface="+mn-ea"/>
              </a:rPr>
              <a:t>低亮度</a:t>
            </a:r>
            <a:endParaRPr kumimoji="1" lang="en-US" altLang="zh-CN" sz="2400" dirty="0">
              <a:latin typeface="+mn-ea"/>
            </a:endParaRPr>
          </a:p>
          <a:p>
            <a:endParaRPr kumimoji="1" lang="en-US" altLang="zh-CN" sz="4000" dirty="0">
              <a:latin typeface="+mn-ea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需求：妈妈想在家边打扫边看剧</a:t>
            </a:r>
            <a:endParaRPr kumimoji="1" lang="en-US" altLang="zh-CN" sz="2400" dirty="0">
              <a:latin typeface="+mn-ea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实现：走到不同的地方亮不同的屏幕</a:t>
            </a:r>
            <a:r>
              <a:rPr kumimoji="1" lang="en-US" altLang="zh-CN" sz="2400" dirty="0">
                <a:latin typeface="+mn-ea"/>
              </a:rPr>
              <a:t>/</a:t>
            </a:r>
            <a:r>
              <a:rPr kumimoji="1" lang="zh-CN" altLang="en-US" sz="2400" dirty="0">
                <a:latin typeface="+mn-ea"/>
              </a:rPr>
              <a:t>切换不同的音箱</a:t>
            </a:r>
            <a:endParaRPr kumimoji="1" lang="en-US" altLang="zh-CN" sz="2400" dirty="0">
              <a:latin typeface="+mn-ea"/>
            </a:endParaRPr>
          </a:p>
          <a:p>
            <a:endParaRPr kumimoji="1" lang="en-US" altLang="zh-CN" sz="4000" dirty="0">
              <a:latin typeface="+mn-ea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需求：环境中出现其他声音，可能是噪音干扰或事务切入，希望设备能自动调节音量</a:t>
            </a:r>
            <a:endParaRPr kumimoji="1" lang="en-US" altLang="zh-CN" sz="2400" dirty="0">
              <a:latin typeface="+mn-ea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400" dirty="0">
                <a:latin typeface="+mn-ea"/>
              </a:rPr>
              <a:t>实现：结合环境声音和视线焦点，决定是调高音量（减少被干扰的程度）或调低音量（不影响新事务的处理）</a:t>
            </a:r>
            <a:endParaRPr kumimoji="1" lang="en-US" altLang="zh-CN" sz="2400" dirty="0">
              <a:latin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4DBA00-2783-4E62-80DB-07AEE9340E6F}"/>
              </a:ext>
            </a:extLst>
          </p:cNvPr>
          <p:cNvGrpSpPr/>
          <p:nvPr/>
        </p:nvGrpSpPr>
        <p:grpSpPr>
          <a:xfrm>
            <a:off x="6678395" y="179484"/>
            <a:ext cx="2394486" cy="1577423"/>
            <a:chOff x="6479260" y="571216"/>
            <a:chExt cx="2394486" cy="15774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1B55EC5-AB47-4E43-A091-4F04CA064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9260" y="1846720"/>
              <a:ext cx="2394486" cy="30191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4E7E191-F169-49B2-A554-B43F0CCC9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9260" y="571216"/>
              <a:ext cx="2394486" cy="131151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87AE391-4375-4558-AFFD-79819C7E0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932" y="1454988"/>
            <a:ext cx="1696586" cy="25448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334F44-CE14-4142-8279-666BBFAA7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1" y="4581086"/>
            <a:ext cx="802102" cy="9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35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3062565"/>
            <a:ext cx="7589808" cy="1267229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721680"/>
            <a:ext cx="7589808" cy="572638"/>
          </a:xfrm>
        </p:spPr>
        <p:txBody>
          <a:bodyPr/>
          <a:lstStyle/>
          <a:p>
            <a:r>
              <a:rPr kumimoji="1" lang="zh-CN" altLang="en-US" sz="3600" dirty="0"/>
              <a:t>交互设备</a:t>
            </a:r>
          </a:p>
        </p:txBody>
      </p:sp>
    </p:spTree>
    <p:extLst>
      <p:ext uri="{BB962C8B-B14F-4D97-AF65-F5344CB8AC3E}">
        <p14:creationId xmlns:p14="http://schemas.microsoft.com/office/powerpoint/2010/main" val="2881075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b="1" dirty="0"/>
              <a:t>交互设备</a:t>
            </a:r>
          </a:p>
        </p:txBody>
      </p:sp>
      <p:sp>
        <p:nvSpPr>
          <p:cNvPr id="4" name="矩形 3"/>
          <p:cNvSpPr/>
          <p:nvPr/>
        </p:nvSpPr>
        <p:spPr>
          <a:xfrm>
            <a:off x="10643616" y="0"/>
            <a:ext cx="420624" cy="4626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斜纹 4"/>
          <p:cNvSpPr/>
          <p:nvPr/>
        </p:nvSpPr>
        <p:spPr>
          <a:xfrm rot="18900000" flipV="1">
            <a:off x="9764556" y="4088517"/>
            <a:ext cx="1076694" cy="1076694"/>
          </a:xfrm>
          <a:prstGeom prst="diagStripe">
            <a:avLst>
              <a:gd name="adj" fmla="val 5121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5393215" y="4079080"/>
            <a:ext cx="4148349" cy="1391535"/>
            <a:chOff x="5378148" y="4024216"/>
            <a:chExt cx="4148349" cy="1391535"/>
          </a:xfrm>
        </p:grpSpPr>
        <p:sp>
          <p:nvSpPr>
            <p:cNvPr id="22" name="文本框 8"/>
            <p:cNvSpPr txBox="1"/>
            <p:nvPr/>
          </p:nvSpPr>
          <p:spPr>
            <a:xfrm>
              <a:off x="5378148" y="4790580"/>
              <a:ext cx="2913075" cy="62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初步计划以显示屏和音箱为主要交互设备，其他设备还在考虑中。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490730" y="4298137"/>
              <a:ext cx="1800493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其他高耗电设备</a:t>
              </a:r>
              <a:endPara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306291" y="4024216"/>
              <a:ext cx="1220206" cy="13738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7200" b="1" ker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en-US" altLang="zh-CN" sz="720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9541563" y="0"/>
            <a:ext cx="420625" cy="32662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斜纹 25"/>
          <p:cNvSpPr/>
          <p:nvPr/>
        </p:nvSpPr>
        <p:spPr>
          <a:xfrm rot="18900000" flipV="1">
            <a:off x="7827721" y="2382152"/>
            <a:ext cx="1768251" cy="1768251"/>
          </a:xfrm>
          <a:prstGeom prst="diagStripe">
            <a:avLst>
              <a:gd name="adj" fmla="val 6877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3054096" y="2718494"/>
            <a:ext cx="4148349" cy="1391535"/>
            <a:chOff x="5378148" y="4024216"/>
            <a:chExt cx="4148349" cy="1391535"/>
          </a:xfrm>
        </p:grpSpPr>
        <p:sp>
          <p:nvSpPr>
            <p:cNvPr id="41" name="文本框 8"/>
            <p:cNvSpPr txBox="1"/>
            <p:nvPr/>
          </p:nvSpPr>
          <p:spPr>
            <a:xfrm>
              <a:off x="5378148" y="4790580"/>
              <a:ext cx="2913075" cy="62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控制音箱的</a:t>
              </a:r>
              <a:r>
                <a:rPr lang="zh-CN" altLang="en-US" sz="1400" dirty="0">
                  <a:solidFill>
                    <a:srgbClr val="FF0000"/>
                  </a:solidFill>
                  <a:latin typeface="+mn-ea"/>
                </a:rPr>
                <a:t>开关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调节</a:t>
              </a:r>
              <a:r>
                <a:rPr lang="zh-CN" altLang="en-US" sz="1400" dirty="0">
                  <a:solidFill>
                    <a:srgbClr val="FF0000"/>
                  </a:solidFill>
                  <a:latin typeface="+mn-ea"/>
                </a:rPr>
                <a:t>音量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</a:p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FF0000"/>
                  </a:solidFill>
                  <a:latin typeface="+mn-ea"/>
                </a:rPr>
                <a:t>切换音频来源</a:t>
              </a:r>
              <a:endParaRPr lang="en-US" altLang="zh-CN" sz="14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644892" y="4298137"/>
              <a:ext cx="646331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音箱</a:t>
              </a:r>
              <a:endPara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306291" y="4024216"/>
              <a:ext cx="1220206" cy="13738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7200" b="1" ker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en-US" altLang="zh-CN" sz="720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439912" y="-1"/>
            <a:ext cx="420224" cy="16365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0" name="斜纹 49"/>
          <p:cNvSpPr/>
          <p:nvPr/>
        </p:nvSpPr>
        <p:spPr>
          <a:xfrm rot="18900000" flipV="1">
            <a:off x="5744547" y="327622"/>
            <a:ext cx="2581371" cy="2581371"/>
          </a:xfrm>
          <a:prstGeom prst="diagStripe">
            <a:avLst>
              <a:gd name="adj" fmla="val 7728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51" name="组 50"/>
          <p:cNvGrpSpPr/>
          <p:nvPr/>
        </p:nvGrpSpPr>
        <p:grpSpPr>
          <a:xfrm>
            <a:off x="842531" y="1070525"/>
            <a:ext cx="4148349" cy="1391535"/>
            <a:chOff x="5378148" y="4024216"/>
            <a:chExt cx="4148349" cy="1391535"/>
          </a:xfrm>
        </p:grpSpPr>
        <p:sp>
          <p:nvSpPr>
            <p:cNvPr id="52" name="文本框 8"/>
            <p:cNvSpPr txBox="1"/>
            <p:nvPr/>
          </p:nvSpPr>
          <p:spPr>
            <a:xfrm>
              <a:off x="5378148" y="4790580"/>
              <a:ext cx="2913075" cy="62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控制显示屏的</a:t>
              </a:r>
              <a:r>
                <a:rPr lang="zh-CN" altLang="en-US" sz="1400" dirty="0">
                  <a:solidFill>
                    <a:srgbClr val="FF0000"/>
                  </a:solidFill>
                  <a:latin typeface="+mn-ea"/>
                </a:rPr>
                <a:t>开关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调节</a:t>
              </a:r>
              <a:r>
                <a:rPr lang="zh-CN" altLang="en-US" sz="1400" dirty="0">
                  <a:solidFill>
                    <a:srgbClr val="FF0000"/>
                  </a:solidFill>
                  <a:latin typeface="+mn-ea"/>
                </a:rPr>
                <a:t>亮度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</a:p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将视频内容在</a:t>
              </a:r>
              <a:r>
                <a:rPr lang="zh-CN" altLang="en-US" sz="1400" dirty="0">
                  <a:solidFill>
                    <a:srgbClr val="FF0000"/>
                  </a:solidFill>
                  <a:latin typeface="+mn-ea"/>
                </a:rPr>
                <a:t>多个显示屏间转移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7414060" y="4298137"/>
              <a:ext cx="877163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zh-CN" altLang="en-US" b="1" ker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显示屏</a:t>
              </a:r>
              <a:endPara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306291" y="4024216"/>
              <a:ext cx="1220206" cy="13738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7200" b="1" ker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en-US" altLang="zh-CN" sz="720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9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</TotalTime>
  <Words>438</Words>
  <Application>Microsoft Office PowerPoint</Application>
  <PresentationFormat>宽屏</PresentationFormat>
  <Paragraphs>84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微软雅黑</vt:lpstr>
      <vt:lpstr>Arial</vt:lpstr>
      <vt:lpstr>Calibri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 妮琦</cp:lastModifiedBy>
  <cp:revision>221</cp:revision>
  <dcterms:created xsi:type="dcterms:W3CDTF">2015-08-18T02:51:41Z</dcterms:created>
  <dcterms:modified xsi:type="dcterms:W3CDTF">2020-10-08T15:09:27Z</dcterms:modified>
  <cp:category/>
</cp:coreProperties>
</file>